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549" r:id="rId2"/>
  </p:sldMasterIdLst>
  <p:notesMasterIdLst>
    <p:notesMasterId r:id="rId17"/>
  </p:notesMasterIdLst>
  <p:handoutMasterIdLst>
    <p:handoutMasterId r:id="rId18"/>
  </p:handoutMasterIdLst>
  <p:sldIdLst>
    <p:sldId id="257" r:id="rId3"/>
    <p:sldId id="263" r:id="rId4"/>
    <p:sldId id="272" r:id="rId5"/>
    <p:sldId id="269" r:id="rId6"/>
    <p:sldId id="276" r:id="rId7"/>
    <p:sldId id="275" r:id="rId8"/>
    <p:sldId id="274" r:id="rId9"/>
    <p:sldId id="277" r:id="rId10"/>
    <p:sldId id="278" r:id="rId11"/>
    <p:sldId id="265" r:id="rId12"/>
    <p:sldId id="262" r:id="rId13"/>
    <p:sldId id="279" r:id="rId14"/>
    <p:sldId id="261" r:id="rId15"/>
    <p:sldId id="260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 an Office add-in using modern JavaScript tools and techniques" id="{7E829F76-CD83-44A3-B3F7-007301260BD8}">
          <p14:sldIdLst>
            <p14:sldId id="257"/>
          </p14:sldIdLst>
        </p14:section>
        <p14:section name="Build an Office Add-in using VueJS" id="{BA5A40D7-D3FE-8A4F-8F47-91D691AE9E05}">
          <p14:sldIdLst>
            <p14:sldId id="263"/>
            <p14:sldId id="272"/>
            <p14:sldId id="269"/>
            <p14:sldId id="276"/>
            <p14:sldId id="275"/>
            <p14:sldId id="274"/>
            <p14:sldId id="277"/>
            <p14:sldId id="278"/>
            <p14:sldId id="265"/>
          </p14:sldIdLst>
        </p14:section>
        <p14:section name="Summary" id="{0515D85C-C91E-4BDB-B673-651C2D8A364D}">
          <p14:sldIdLst>
            <p14:sldId id="262"/>
            <p14:sldId id="279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69" autoAdjust="0"/>
    <p:restoredTop sz="79732" autoAdjust="0"/>
  </p:normalViewPr>
  <p:slideViewPr>
    <p:cSldViewPr snapToGrid="0">
      <p:cViewPr varScale="1">
        <p:scale>
          <a:sx n="64" d="100"/>
          <a:sy n="64" d="100"/>
        </p:scale>
        <p:origin x="192" y="3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1168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10/4/17 11:30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10/4/17 11:30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11:30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demo, I’ll provision a new Office add-in and configure it to work with </a:t>
            </a:r>
            <a:r>
              <a:rPr lang="en-US" dirty="0" err="1" smtClean="0"/>
              <a:t>Vue.js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1. Open the Demo/Lab</a:t>
            </a:r>
            <a:r>
              <a:rPr lang="en-US" baseline="0" dirty="0" smtClean="0"/>
              <a:t> markdown for this section in the module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2. Complete the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Provision the Office add-in</a:t>
            </a:r>
            <a:r>
              <a:rPr lang="en-US" sz="900" b="1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and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Side-load the Office add-in</a:t>
            </a: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steps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3. Update the code in </a:t>
            </a:r>
            <a:r>
              <a:rPr lang="en-US" sz="900" b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Office.initialize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to update the A1 cell of the worksheet: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b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await </a:t>
            </a:r>
            <a:r>
              <a:rPr lang="en-US" sz="900" b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Excel.run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(</a:t>
            </a:r>
            <a:r>
              <a:rPr lang="en-US" sz="900" b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async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(context) =&gt; {</a:t>
            </a:r>
          </a:p>
          <a:p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   </a:t>
            </a:r>
            <a:r>
              <a:rPr lang="en-US" sz="900" b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var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sheet = </a:t>
            </a:r>
            <a:r>
              <a:rPr lang="en-US" sz="900" b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context.workbook.worksheets.getActiveWorksheet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();</a:t>
            </a:r>
          </a:p>
          <a:p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   </a:t>
            </a:r>
            <a:r>
              <a:rPr lang="en-US" sz="900" b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var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range = </a:t>
            </a:r>
            <a:r>
              <a:rPr lang="en-US" sz="900" b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sheet.getRange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("A1:A1");</a:t>
            </a:r>
          </a:p>
          <a:p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   </a:t>
            </a:r>
            <a:r>
              <a:rPr lang="en-US" sz="900" b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range.values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= [["Hello World"]];</a:t>
            </a:r>
          </a:p>
          <a:p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   await </a:t>
            </a:r>
            <a:r>
              <a:rPr lang="en-US" sz="900" b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context.sync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()</a:t>
            </a:r>
          </a:p>
          <a:p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});</a:t>
            </a:r>
            <a:endParaRPr lang="en-US" sz="900" b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b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4. Run the complete solution located in the </a:t>
            </a: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Demos/03 </a:t>
            </a:r>
            <a:r>
              <a:rPr lang="en-US" sz="900" b="1" kern="1200" baseline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Build Add-in </a:t>
            </a: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using </a:t>
            </a:r>
            <a:r>
              <a:rPr lang="en-US" sz="900" b="1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VueJS</a:t>
            </a: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folder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Stop the server on the previous steps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Clone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Run </a:t>
            </a:r>
            <a:r>
              <a:rPr lang="en-US" sz="900" b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npm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install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Run </a:t>
            </a:r>
            <a:r>
              <a:rPr lang="en-US" sz="900" b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npm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run start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Side-load the add-in (or just refresh the one already running as it uses the same port)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4:21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5:55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683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5:50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63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11:30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11:30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5:29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11:30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611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last modern</a:t>
            </a:r>
            <a:r>
              <a:rPr lang="en-US" baseline="0" dirty="0" smtClean="0"/>
              <a:t> JavaScript library we will explore with Office add-ins is </a:t>
            </a:r>
            <a:r>
              <a:rPr lang="en-US" baseline="0" dirty="0" err="1" smtClean="0"/>
              <a:t>Vue.js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err="1" smtClean="0"/>
              <a:t>Vue.js</a:t>
            </a:r>
            <a:r>
              <a:rPr lang="en-US" baseline="0" dirty="0" smtClean="0"/>
              <a:t> (pronounced “View”) is a open-source JavaScript framework that is gaining in popularity. Unlike Angular, which completely takes of the front-end, </a:t>
            </a:r>
            <a:r>
              <a:rPr lang="en-US" baseline="0" dirty="0" err="1" smtClean="0"/>
              <a:t>Vue</a:t>
            </a:r>
            <a:r>
              <a:rPr lang="en-US" baseline="0" dirty="0" smtClean="0"/>
              <a:t> is designed to be incrementally adoptable and can integrate more easily with other JavaScript libraries. Originally created by a developing working at Google with AngularJS, </a:t>
            </a:r>
            <a:r>
              <a:rPr lang="en-US" baseline="0" dirty="0" err="1" smtClean="0"/>
              <a:t>Vue</a:t>
            </a:r>
            <a:r>
              <a:rPr lang="en-US" baseline="0" dirty="0" smtClean="0"/>
              <a:t> incorporates many of the best things of AngularJS and React. The Core </a:t>
            </a:r>
            <a:r>
              <a:rPr lang="en-US" baseline="0" dirty="0" err="1" smtClean="0"/>
              <a:t>Vue</a:t>
            </a:r>
            <a:r>
              <a:rPr lang="en-US" baseline="0" dirty="0" smtClean="0"/>
              <a:t> library is really focused on the view layer of MVC application (</a:t>
            </a:r>
            <a:r>
              <a:rPr lang="en-US" baseline="0" dirty="0" err="1" smtClean="0"/>
              <a:t>hense</a:t>
            </a:r>
            <a:r>
              <a:rPr lang="en-US" baseline="0" dirty="0" smtClean="0"/>
              <a:t> the name </a:t>
            </a:r>
            <a:r>
              <a:rPr lang="en-US" baseline="0" dirty="0" err="1" smtClean="0"/>
              <a:t>Vue</a:t>
            </a:r>
            <a:r>
              <a:rPr lang="en-US" baseline="0" dirty="0" smtClean="0"/>
              <a:t>). Because </a:t>
            </a:r>
            <a:r>
              <a:rPr lang="en-US" baseline="0" dirty="0" err="1" smtClean="0"/>
              <a:t>Vue</a:t>
            </a:r>
            <a:r>
              <a:rPr lang="en-US" baseline="0" dirty="0" smtClean="0"/>
              <a:t> is easy to leverage without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 and it’s ability to use standard HTML templates, </a:t>
            </a:r>
            <a:r>
              <a:rPr lang="en-US" baseline="0" dirty="0" err="1" smtClean="0"/>
              <a:t>Vue</a:t>
            </a:r>
            <a:r>
              <a:rPr lang="en-US" baseline="0" dirty="0" smtClean="0"/>
              <a:t> is often perceived at having a shorter learning curve compared to React and Angular.</a:t>
            </a:r>
          </a:p>
          <a:p>
            <a:endParaRPr lang="en-US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5:11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93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 very basic “Hello World” </a:t>
            </a:r>
            <a:r>
              <a:rPr lang="en-US" dirty="0" err="1" smtClean="0"/>
              <a:t>Vue</a:t>
            </a:r>
            <a:r>
              <a:rPr lang="en-US" baseline="0" dirty="0" smtClean="0"/>
              <a:t> application. Although just a fraction of </a:t>
            </a:r>
            <a:r>
              <a:rPr lang="en-US" baseline="0" dirty="0" err="1" smtClean="0"/>
              <a:t>Vue’s</a:t>
            </a:r>
            <a:r>
              <a:rPr lang="en-US" baseline="0" dirty="0" smtClean="0"/>
              <a:t> capabilities, this highlights some key concepts and is something you could copy this into </a:t>
            </a:r>
            <a:r>
              <a:rPr lang="en-US" baseline="0" dirty="0" err="1" smtClean="0"/>
              <a:t>Codepen.io</a:t>
            </a:r>
            <a:r>
              <a:rPr lang="en-US" baseline="0" dirty="0" smtClean="0"/>
              <a:t> and run it.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Notice how the </a:t>
            </a:r>
            <a:r>
              <a:rPr lang="en-US" baseline="0" dirty="0" err="1" smtClean="0"/>
              <a:t>Vue</a:t>
            </a:r>
            <a:r>
              <a:rPr lang="en-US" baseline="0" dirty="0" smtClean="0"/>
              <a:t> object is bound to the DOM by associating it with a specific selector element (in this case #app)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</a:t>
            </a:r>
            <a:r>
              <a:rPr lang="en-US" baseline="0" dirty="0" err="1" smtClean="0"/>
              <a:t>Vue</a:t>
            </a:r>
            <a:r>
              <a:rPr lang="en-US" baseline="0" dirty="0" smtClean="0"/>
              <a:t> object can contain a number of properties, including data, methods, components, and more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/>
              <a:t>Vue</a:t>
            </a:r>
            <a:r>
              <a:rPr lang="en-US" baseline="0" dirty="0" smtClean="0"/>
              <a:t> leverages attribute directives very similar to AngularJS</a:t>
            </a:r>
            <a:r>
              <a:rPr lang="mr-IN" baseline="0" dirty="0" smtClean="0"/>
              <a:t>…</a:t>
            </a:r>
            <a:r>
              <a:rPr lang="en-US" baseline="0" dirty="0" smtClean="0"/>
              <a:t>notice directives such as v-model, v-for, and v-on.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Also notice how </a:t>
            </a:r>
            <a:r>
              <a:rPr lang="en-US" baseline="0" dirty="0" err="1" smtClean="0"/>
              <a:t>Vue</a:t>
            </a:r>
            <a:r>
              <a:rPr lang="en-US" baseline="0" dirty="0" smtClean="0"/>
              <a:t> uses double brackets to output data on the associated </a:t>
            </a:r>
            <a:r>
              <a:rPr lang="en-US" baseline="0" dirty="0" err="1" smtClean="0"/>
              <a:t>Vue</a:t>
            </a:r>
            <a:r>
              <a:rPr lang="en-US" baseline="0" dirty="0" smtClean="0"/>
              <a:t> object.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4:37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009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two approaches to building</a:t>
            </a:r>
            <a:r>
              <a:rPr lang="en-US" baseline="0" dirty="0" smtClean="0"/>
              <a:t> an Office add-in with </a:t>
            </a:r>
            <a:r>
              <a:rPr lang="en-US" baseline="0" dirty="0" err="1" smtClean="0"/>
              <a:t>Vue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there is building an Office add-in from a new project. To do this, you can either use the </a:t>
            </a:r>
            <a:r>
              <a:rPr lang="en-US" baseline="0" dirty="0" err="1" smtClean="0"/>
              <a:t>Vue</a:t>
            </a:r>
            <a:r>
              <a:rPr lang="en-US" baseline="0" dirty="0" smtClean="0"/>
              <a:t> CLI or use the Office Yeoman generator. The Office Yeoman generator doesn’t have a </a:t>
            </a:r>
            <a:r>
              <a:rPr lang="en-US" baseline="0" dirty="0" err="1" smtClean="0"/>
              <a:t>Vue</a:t>
            </a:r>
            <a:r>
              <a:rPr lang="en-US" baseline="0" dirty="0" smtClean="0"/>
              <a:t> template, but you can select a different template (such as </a:t>
            </a:r>
            <a:r>
              <a:rPr lang="en-US" baseline="0" dirty="0" err="1" smtClean="0"/>
              <a:t>Jquery</a:t>
            </a:r>
            <a:r>
              <a:rPr lang="en-US" baseline="0" dirty="0" smtClean="0"/>
              <a:t>) and convert it to use </a:t>
            </a:r>
            <a:r>
              <a:rPr lang="en-US" baseline="0" dirty="0" err="1" smtClean="0"/>
              <a:t>Vue</a:t>
            </a:r>
            <a:r>
              <a:rPr lang="en-US" baseline="0" dirty="0" smtClean="0"/>
              <a:t>. That approach has a few important considerations. First, the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 compiler (assuming you build it with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) needs to know how to handle .</a:t>
            </a:r>
            <a:r>
              <a:rPr lang="en-US" baseline="0" dirty="0" err="1" smtClean="0"/>
              <a:t>vue</a:t>
            </a:r>
            <a:r>
              <a:rPr lang="en-US" baseline="0" dirty="0" smtClean="0"/>
              <a:t> component files. Secondly, only the React template in Yeoman uses </a:t>
            </a:r>
            <a:r>
              <a:rPr lang="en-US" baseline="0" dirty="0" err="1" smtClean="0"/>
              <a:t>webpack</a:t>
            </a:r>
            <a:r>
              <a:rPr lang="en-US" baseline="0" dirty="0" smtClean="0"/>
              <a:t>, so you might need to configure </a:t>
            </a:r>
            <a:r>
              <a:rPr lang="en-US" baseline="0" dirty="0" err="1" smtClean="0"/>
              <a:t>webpack</a:t>
            </a:r>
            <a:r>
              <a:rPr lang="en-US" baseline="0" dirty="0" smtClean="0"/>
              <a:t>. The instructions for that are in the lab and we will demonstrate that shortly.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second approach is converting an existing </a:t>
            </a:r>
            <a:r>
              <a:rPr lang="en-US" baseline="0" dirty="0" err="1" smtClean="0"/>
              <a:t>Vue</a:t>
            </a:r>
            <a:r>
              <a:rPr lang="en-US" baseline="0" dirty="0" smtClean="0"/>
              <a:t> project to deliver and Office add-in. This approach is similar to using the </a:t>
            </a:r>
            <a:r>
              <a:rPr lang="en-US" baseline="0" dirty="0" err="1" smtClean="0"/>
              <a:t>Vue</a:t>
            </a:r>
            <a:r>
              <a:rPr lang="en-US" baseline="0" dirty="0" smtClean="0"/>
              <a:t> CLI. Ultimately, you need to convert the solution to debug with SSL as Office add-ins are required to use SSL. Depending on your local hosting configuration, this could be as easy as flipping a SSL flag or a complex as creating a self-signed certificate for the web application. You also need to run the Office Yeoman generator to at least provision an Office add-in xml manifest and add references to </a:t>
            </a:r>
            <a:r>
              <a:rPr lang="en-US" baseline="0" dirty="0" err="1" smtClean="0"/>
              <a:t>Office.js</a:t>
            </a:r>
            <a:r>
              <a:rPr lang="en-US" baseline="0" dirty="0" smtClean="0"/>
              <a:t> (and Office UI Fabric) in the project.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7:14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142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 most important aspects</a:t>
            </a:r>
            <a:r>
              <a:rPr lang="en-US" baseline="0" dirty="0" smtClean="0"/>
              <a:t> of using a modern client-side framework with Office add-ins is how the framework is bootstrapped to the markup. Every page that loads in the add-in must call </a:t>
            </a:r>
            <a:r>
              <a:rPr lang="en-US" baseline="0" dirty="0" err="1" smtClean="0"/>
              <a:t>Office.initialize</a:t>
            </a:r>
            <a:r>
              <a:rPr lang="en-US" baseline="0" dirty="0" smtClean="0"/>
              <a:t> before running other scripts. It is a best practice to bootstrap </a:t>
            </a:r>
            <a:r>
              <a:rPr lang="en-US" baseline="0" dirty="0" err="1" smtClean="0"/>
              <a:t>Vue</a:t>
            </a:r>
            <a:r>
              <a:rPr lang="en-US" baseline="0" dirty="0" smtClean="0"/>
              <a:t> to the DOM WITHIN the </a:t>
            </a:r>
            <a:r>
              <a:rPr lang="en-US" baseline="0" dirty="0" err="1" smtClean="0"/>
              <a:t>Office.initialize</a:t>
            </a:r>
            <a:r>
              <a:rPr lang="en-US" baseline="0" dirty="0" smtClean="0"/>
              <a:t> callback as seen here.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7:18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85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Office UI Fabric does no offer </a:t>
            </a:r>
            <a:r>
              <a:rPr lang="en-US" dirty="0" err="1" smtClean="0"/>
              <a:t>Vue</a:t>
            </a:r>
            <a:r>
              <a:rPr lang="en-US" dirty="0" smtClean="0"/>
              <a:t> components, but you can deliver a hybrid approach of wrapping React components in </a:t>
            </a:r>
            <a:r>
              <a:rPr lang="en-US" dirty="0" err="1" smtClean="0"/>
              <a:t>Vue</a:t>
            </a:r>
            <a:r>
              <a:rPr lang="en-US" dirty="0" smtClean="0"/>
              <a:t> components</a:t>
            </a:r>
          </a:p>
          <a:p>
            <a:r>
              <a:rPr lang="en-US" dirty="0" smtClean="0"/>
              <a:t>OR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can leverage Office UI Fabric Core to basic styles, colors, icons, typography, etc. These can also be easily integrated in custom </a:t>
            </a:r>
            <a:r>
              <a:rPr lang="en-US" baseline="0" dirty="0" err="1" smtClean="0"/>
              <a:t>Vue</a:t>
            </a:r>
            <a:r>
              <a:rPr lang="en-US" baseline="0" dirty="0" smtClean="0"/>
              <a:t> components.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5:18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776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side loading and debugging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Vue</a:t>
            </a:r>
            <a:r>
              <a:rPr lang="en-US" baseline="0" dirty="0" smtClean="0"/>
              <a:t> add-ins, the approach is unchanged. Office Online is available to all developer environments as involves uploading the add-in xml manifest through a new Office document in Office Online (via OneDrive). Debugging can be done with the browser developer tools.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Windows users, you can side load the add-in by creating a local network share, placing the add-in xml manifest in that share, and configuring the Office Client to look for add-ins in this location (via the Trusted Add-in Catalog settings of Trust Center). Visual Studio users can even attach a debugger to task pane add-ins running in the Win32 Office client.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10/4/17 5:42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276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emf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7339" y="4319054"/>
            <a:ext cx="4644038" cy="18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18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89838" y="296863"/>
            <a:ext cx="4572000" cy="517065"/>
          </a:xfrm>
        </p:spPr>
        <p:txBody>
          <a:bodyPr/>
          <a:lstStyle>
            <a:lvl1pPr marL="0" indent="0" algn="r">
              <a:buNone/>
              <a:defRPr sz="24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4098494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9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12261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9945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21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6180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16513" r="1118"/>
          <a:stretch/>
        </p:blipFill>
        <p:spPr>
          <a:xfrm>
            <a:off x="385" y="0"/>
            <a:ext cx="12436090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702" y="1851361"/>
            <a:ext cx="6403661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51025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528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7786" b="7786"/>
          <a:stretch/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5761037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57862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485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3002" r="1135" b="16954"/>
          <a:stretch/>
        </p:blipFill>
        <p:spPr>
          <a:xfrm>
            <a:off x="0" y="-1"/>
            <a:ext cx="1296163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638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75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Placeholder 14"/>
          <p:cNvPicPr>
            <a:picLocks noChangeAspect="1"/>
          </p:cNvPicPr>
          <p:nvPr userDrawn="1"/>
        </p:nvPicPr>
        <p:blipFill>
          <a:blip r:embed="rId2"/>
          <a:srcRect l="16685" r="16685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2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6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3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5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8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31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610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6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9.xml"/><Relationship Id="rId24" Type="http://schemas.openxmlformats.org/officeDocument/2006/relationships/theme" Target="../theme/theme2.xml"/><Relationship Id="rId25" Type="http://schemas.openxmlformats.org/officeDocument/2006/relationships/image" Target="../media/image1.emf"/><Relationship Id="rId10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63" r:id="rId14"/>
    <p:sldLayoutId id="2147484564" r:id="rId15"/>
    <p:sldLayoutId id="2147484565" r:id="rId16"/>
    <p:sldLayoutId id="2147484566" r:id="rId17"/>
    <p:sldLayoutId id="2147484567" r:id="rId18"/>
    <p:sldLayoutId id="2147484568" r:id="rId19"/>
    <p:sldLayoutId id="2147484569" r:id="rId20"/>
    <p:sldLayoutId id="2147484570" r:id="rId21"/>
    <p:sldLayoutId id="2147484572" r:id="rId22"/>
    <p:sldLayoutId id="214748457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office.com/docs/add-ins/get-started/create-an-office-add-in-using-any-editor" TargetMode="External"/><Relationship Id="rId4" Type="http://schemas.openxmlformats.org/officeDocument/2006/relationships/hyperlink" Target="https://dev.office.com/docs/add-ins/testing/create-a-network-shared-folder-catalog-for-task-pane-and-content-add-ins" TargetMode="External"/><Relationship Id="rId5" Type="http://schemas.openxmlformats.org/officeDocument/2006/relationships/hyperlink" Target="https://dev.office.com/docs/add-ins/testing/sideload-office-add-ins-for-testing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 Office add-in using modern JavaScript tools and techniques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Build an Office Add-in using </a:t>
            </a:r>
            <a:r>
              <a:rPr lang="en-US" dirty="0" err="1" smtClean="0"/>
              <a:t>VueJS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04644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New project can originate using the Office Yeoman generator with or without the </a:t>
            </a:r>
            <a:r>
              <a:rPr lang="en-US" dirty="0" err="1" smtClean="0"/>
              <a:t>Vue</a:t>
            </a:r>
            <a:r>
              <a:rPr lang="en-US" dirty="0" smtClean="0"/>
              <a:t> CLI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You must bootstrap </a:t>
            </a:r>
            <a:r>
              <a:rPr lang="en-US" dirty="0" smtClean="0"/>
              <a:t>the root </a:t>
            </a:r>
            <a:r>
              <a:rPr lang="en-US" dirty="0" err="1" smtClean="0"/>
              <a:t>Vue</a:t>
            </a:r>
            <a:r>
              <a:rPr lang="en-US" dirty="0" smtClean="0"/>
              <a:t> object/component inside </a:t>
            </a:r>
            <a:r>
              <a:rPr lang="en-US" dirty="0" err="1"/>
              <a:t>Office.initialize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You can wrap Office UI Fabric components in </a:t>
            </a:r>
            <a:r>
              <a:rPr lang="en-US" dirty="0" err="1" smtClean="0"/>
              <a:t>Vue</a:t>
            </a:r>
            <a:r>
              <a:rPr lang="en-US" dirty="0" smtClean="0"/>
              <a:t> components </a:t>
            </a:r>
            <a:r>
              <a:rPr lang="en-US" dirty="0"/>
              <a:t>or use Office UI Fabric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136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Further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769989"/>
          </a:xfrm>
        </p:spPr>
        <p:txBody>
          <a:bodyPr/>
          <a:lstStyle/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 sz="1800" dirty="0" smtClean="0"/>
              <a:t>Create and Office Add-in using any editor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dev.office.com/docs/add-ins/get-started/create-an-office-add-in-using-any-editor</a:t>
            </a:r>
            <a:endParaRPr lang="en-US" sz="1800" dirty="0" smtClean="0"/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endParaRPr lang="en-US" sz="1800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 smtClean="0"/>
              <a:t>Side-loading Office Add-ins for testing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 sz="1800" dirty="0">
                <a:hlinkClick r:id="rId4"/>
              </a:rPr>
              <a:t>https://</a:t>
            </a:r>
            <a:r>
              <a:rPr lang="en-US" sz="1800" dirty="0" smtClean="0">
                <a:hlinkClick r:id="rId4"/>
              </a:rPr>
              <a:t>dev.office.com/docs/add-ins/testing/create-a-network-shared-folder-catalog-for-task-pane-and-content-add-ins</a:t>
            </a:r>
            <a:endParaRPr lang="en-US" sz="1800" dirty="0" smtClean="0"/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endParaRPr lang="en-US" sz="1800" dirty="0"/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 sz="1800" dirty="0" smtClean="0"/>
              <a:t>Side-loading Office Add-ins in Office Online for testing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 sz="1800" dirty="0">
                <a:hlinkClick r:id="rId5"/>
              </a:rPr>
              <a:t>https://</a:t>
            </a:r>
            <a:r>
              <a:rPr lang="en-US" sz="1800" dirty="0" smtClean="0">
                <a:hlinkClick r:id="rId5"/>
              </a:rPr>
              <a:t>dev.office.com/docs/add-ins/testing/sideload-office-add-ins-for-testing</a:t>
            </a:r>
            <a:endParaRPr lang="en-US" sz="1800" dirty="0" smtClean="0"/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endParaRPr lang="en-US" sz="1800" dirty="0"/>
          </a:p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48711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 Office Add-in using </a:t>
            </a:r>
            <a:r>
              <a:rPr lang="en-US" dirty="0" err="1"/>
              <a:t>VueJS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VueJS</a:t>
            </a:r>
            <a:r>
              <a:rPr lang="en-US" dirty="0" smtClean="0"/>
              <a:t> 101</a:t>
            </a:r>
          </a:p>
          <a:p>
            <a:r>
              <a:rPr lang="en-US" dirty="0" smtClean="0"/>
              <a:t>Building add-ins with </a:t>
            </a:r>
            <a:r>
              <a:rPr lang="en-US" dirty="0" err="1" smtClean="0"/>
              <a:t>VueJS</a:t>
            </a:r>
            <a:endParaRPr lang="en-US" dirty="0" smtClean="0"/>
          </a:p>
          <a:p>
            <a:r>
              <a:rPr lang="en-US" dirty="0"/>
              <a:t>Side-loading and </a:t>
            </a:r>
            <a:r>
              <a:rPr lang="en-US" dirty="0" smtClean="0"/>
              <a:t>debugging</a:t>
            </a:r>
          </a:p>
          <a:p>
            <a:r>
              <a:rPr lang="en-US" dirty="0" smtClean="0"/>
              <a:t>Overview </a:t>
            </a:r>
            <a:r>
              <a:rPr lang="en-US" dirty="0"/>
              <a:t>of the </a:t>
            </a:r>
            <a:r>
              <a:rPr lang="en-US" dirty="0" smtClean="0"/>
              <a:t>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 Office Add-in using </a:t>
            </a:r>
            <a:r>
              <a:rPr lang="en-US" dirty="0" err="1"/>
              <a:t>VueJS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414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VueJS 101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7604125" cy="923330"/>
          </a:xfrm>
        </p:spPr>
        <p:txBody>
          <a:bodyPr/>
          <a:lstStyle/>
          <a:p>
            <a:r>
              <a:rPr lang="en-US" dirty="0" err="1" smtClean="0"/>
              <a:t>Vue.js</a:t>
            </a:r>
            <a:r>
              <a:rPr lang="en-US" dirty="0" smtClean="0"/>
              <a:t> is a popular open-source JavaScript framework for building user interfaces. </a:t>
            </a:r>
            <a:r>
              <a:rPr lang="en-US" dirty="0" err="1" smtClean="0"/>
              <a:t>Vue</a:t>
            </a:r>
            <a:r>
              <a:rPr lang="en-US" dirty="0" smtClean="0"/>
              <a:t> makes it easy to integrate other JavaScript libraries and is designed to be incrementally adoptable.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3690937" cy="692497"/>
          </a:xfrm>
        </p:spPr>
        <p:txBody>
          <a:bodyPr/>
          <a:lstStyle/>
          <a:p>
            <a:pPr algn="ctr"/>
            <a:r>
              <a:rPr lang="en-US" dirty="0" err="1" smtClean="0"/>
              <a:t>Vue.js</a:t>
            </a:r>
            <a:r>
              <a:rPr lang="en-US" dirty="0" smtClean="0"/>
              <a:t> was developed to build a front-end framework featuring some of the best of both React and Angular.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4399597" y="3223704"/>
            <a:ext cx="3669666" cy="692497"/>
          </a:xfrm>
        </p:spPr>
        <p:txBody>
          <a:bodyPr/>
          <a:lstStyle/>
          <a:p>
            <a:pPr algn="ctr"/>
            <a:r>
              <a:rPr lang="en-US" dirty="0" smtClean="0"/>
              <a:t>Core library focused </a:t>
            </a:r>
            <a:r>
              <a:rPr lang="en-US" dirty="0"/>
              <a:t>on the view layer </a:t>
            </a:r>
            <a:r>
              <a:rPr lang="en-US" dirty="0" smtClean="0"/>
              <a:t>only (</a:t>
            </a:r>
            <a:r>
              <a:rPr lang="en-US" dirty="0" err="1" smtClean="0"/>
              <a:t>hense</a:t>
            </a:r>
            <a:r>
              <a:rPr lang="en-US" dirty="0" smtClean="0"/>
              <a:t> the name), </a:t>
            </a:r>
            <a:r>
              <a:rPr lang="en-US" dirty="0"/>
              <a:t>and is easy to pick up and integrate with other libraries or existing projects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303577" y="3214124"/>
            <a:ext cx="3694748" cy="692497"/>
          </a:xfrm>
        </p:spPr>
        <p:txBody>
          <a:bodyPr/>
          <a:lstStyle/>
          <a:p>
            <a:pPr algn="ctr"/>
            <a:r>
              <a:rPr lang="en-US" dirty="0" smtClean="0"/>
              <a:t>Shorter learning curve for the typical front-end developer as it is easier to use without </a:t>
            </a:r>
            <a:r>
              <a:rPr lang="en-US" dirty="0" err="1" smtClean="0"/>
              <a:t>TypeScript</a:t>
            </a:r>
            <a:r>
              <a:rPr lang="en-US" dirty="0" smtClean="0"/>
              <a:t> and can leverage standard HTML templates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325" y="95469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312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VueJS</a:t>
            </a:r>
            <a:r>
              <a:rPr lang="en-US" dirty="0" smtClean="0"/>
              <a:t> 101 - Sample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65138" y="1210325"/>
            <a:ext cx="5653087" cy="3347070"/>
          </a:xfrm>
        </p:spPr>
        <p:txBody>
          <a:bodyPr/>
          <a:lstStyle/>
          <a:p>
            <a:r>
              <a:rPr lang="en-US" dirty="0" smtClean="0"/>
              <a:t>Points of interest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err="1" smtClean="0"/>
              <a:t>Vue</a:t>
            </a:r>
            <a:r>
              <a:rPr lang="en-US" dirty="0" smtClean="0"/>
              <a:t> object is bound to a DOM element (indicated by “el” property)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err="1" smtClean="0"/>
              <a:t>Vue</a:t>
            </a:r>
            <a:r>
              <a:rPr lang="en-US" dirty="0" smtClean="0"/>
              <a:t> object also includes data, methods, computed, components, and more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Attribute directives are prefixed with v- in markup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Events are bound with v-on and the event name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Data can be displayed inside double brackets {{}}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Very similar syntax to AngularJS</a:t>
            </a:r>
          </a:p>
          <a:p>
            <a:pPr marL="285750" lvl="1" indent="-285750">
              <a:buFont typeface="Arial" charset="0"/>
              <a:buChar char="•"/>
            </a:pPr>
            <a:endParaRPr lang="en-US" dirty="0"/>
          </a:p>
          <a:p>
            <a:pPr lvl="1"/>
            <a:r>
              <a:rPr lang="en-US" dirty="0"/>
              <a:t>NOTE: This sample demonstrates just a small fraction of </a:t>
            </a:r>
            <a:r>
              <a:rPr lang="en-US" dirty="0" err="1" smtClean="0"/>
              <a:t>VueJS</a:t>
            </a:r>
            <a:r>
              <a:rPr lang="en-US" dirty="0" smtClean="0"/>
              <a:t>. </a:t>
            </a:r>
            <a:r>
              <a:rPr lang="en-US" dirty="0"/>
              <a:t>It is meant to outline a few basic patterns of that framework</a:t>
            </a:r>
            <a:r>
              <a:rPr lang="en-US" dirty="0" smtClean="0"/>
              <a:t>.</a:t>
            </a:r>
          </a:p>
          <a:p>
            <a:pPr marL="285750" lvl="1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345238" y="632779"/>
            <a:ext cx="5653087" cy="5986254"/>
          </a:xfrm>
          <a:ln>
            <a:solidFill>
              <a:schemeClr val="tx1"/>
            </a:solidFill>
          </a:ln>
        </p:spPr>
        <p:txBody>
          <a:bodyPr lIns="91440" tIns="91440" rIns="91440" bIns="9144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0" dirty="0">
                <a:solidFill>
                  <a:srgbClr val="800000"/>
                </a:solidFill>
                <a:latin typeface="Menlo" charset="0"/>
              </a:rPr>
              <a:t>&lt;div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b="0" dirty="0">
                <a:solidFill>
                  <a:srgbClr val="FF0000"/>
                </a:solidFill>
                <a:latin typeface="Menlo" charset="0"/>
              </a:rPr>
              <a:t>id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b="0" dirty="0">
                <a:solidFill>
                  <a:srgbClr val="0000FF"/>
                </a:solidFill>
                <a:latin typeface="Menlo" charset="0"/>
              </a:rPr>
              <a:t>"app</a:t>
            </a:r>
            <a:r>
              <a:rPr lang="en-US" b="0" dirty="0" smtClean="0">
                <a:solidFill>
                  <a:srgbClr val="0000FF"/>
                </a:solidFill>
                <a:latin typeface="Menlo" charset="0"/>
              </a:rPr>
              <a:t>"</a:t>
            </a:r>
            <a:r>
              <a:rPr lang="en-US" b="0" dirty="0" smtClean="0">
                <a:solidFill>
                  <a:srgbClr val="800000"/>
                </a:solidFill>
                <a:latin typeface="Menlo" charset="0"/>
              </a:rPr>
              <a:t>&gt;</a:t>
            </a:r>
            <a:endParaRPr lang="en-US" b="0" dirty="0" smtClean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Menlo" charset="0"/>
              </a:rPr>
              <a:t>  </a:t>
            </a:r>
            <a:r>
              <a:rPr lang="en-US" b="0" dirty="0" smtClean="0">
                <a:solidFill>
                  <a:srgbClr val="800000"/>
                </a:solidFill>
                <a:latin typeface="Menlo" charset="0"/>
              </a:rPr>
              <a:t>&lt;</a:t>
            </a:r>
            <a:r>
              <a:rPr lang="en-US" b="0" dirty="0">
                <a:solidFill>
                  <a:srgbClr val="800000"/>
                </a:solidFill>
                <a:latin typeface="Menlo" charset="0"/>
              </a:rPr>
              <a:t>input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b="0" dirty="0">
                <a:solidFill>
                  <a:srgbClr val="FF0000"/>
                </a:solidFill>
                <a:latin typeface="Menlo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b="0" dirty="0">
                <a:solidFill>
                  <a:srgbClr val="0000FF"/>
                </a:solidFill>
                <a:latin typeface="Menlo" charset="0"/>
              </a:rPr>
              <a:t>"text"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b="0" dirty="0">
                <a:solidFill>
                  <a:srgbClr val="FF0000"/>
                </a:solidFill>
                <a:latin typeface="Menlo" charset="0"/>
              </a:rPr>
              <a:t>v-model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="</a:t>
            </a:r>
            <a:r>
              <a:rPr lang="en-US" b="0" dirty="0" err="1">
                <a:solidFill>
                  <a:srgbClr val="000000"/>
                </a:solidFill>
                <a:latin typeface="Menlo" charset="0"/>
              </a:rPr>
              <a:t>newItem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" </a:t>
            </a:r>
            <a:endParaRPr lang="en-US" b="0" dirty="0" smtClean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Menlo" charset="0"/>
              </a:rPr>
              <a:t>     </a:t>
            </a:r>
            <a:r>
              <a:rPr lang="en-US" b="0" dirty="0" err="1" smtClean="0">
                <a:solidFill>
                  <a:srgbClr val="FF0000"/>
                </a:solidFill>
                <a:latin typeface="Menlo" charset="0"/>
              </a:rPr>
              <a:t>v-on:keyup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="add(</a:t>
            </a:r>
            <a:r>
              <a:rPr lang="en-US" b="0" dirty="0" err="1">
                <a:solidFill>
                  <a:srgbClr val="000000"/>
                </a:solidFill>
                <a:latin typeface="Menlo" charset="0"/>
              </a:rPr>
              <a:t>newItem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)"</a:t>
            </a:r>
            <a:r>
              <a:rPr lang="en-US" b="0" dirty="0">
                <a:solidFill>
                  <a:srgbClr val="800000"/>
                </a:solidFill>
                <a:latin typeface="Menlo" charset="0"/>
              </a:rPr>
              <a:t>&gt;</a:t>
            </a:r>
            <a:endParaRPr lang="en-US" b="0" dirty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0" dirty="0" smtClean="0">
                <a:solidFill>
                  <a:srgbClr val="800000"/>
                </a:solidFill>
                <a:latin typeface="Menlo" charset="0"/>
              </a:rPr>
              <a:t>   &lt;</a:t>
            </a:r>
            <a:r>
              <a:rPr lang="en-US" b="0" dirty="0" err="1">
                <a:solidFill>
                  <a:srgbClr val="800000"/>
                </a:solidFill>
                <a:latin typeface="Menlo" charset="0"/>
              </a:rPr>
              <a:t>ul</a:t>
            </a:r>
            <a:r>
              <a:rPr lang="en-US" b="0" dirty="0">
                <a:solidFill>
                  <a:srgbClr val="800000"/>
                </a:solidFill>
                <a:latin typeface="Menlo" charset="0"/>
              </a:rPr>
              <a:t>&gt;</a:t>
            </a:r>
            <a:endParaRPr lang="en-US" b="0" dirty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0" dirty="0" smtClean="0">
                <a:solidFill>
                  <a:srgbClr val="800000"/>
                </a:solidFill>
                <a:latin typeface="Menlo" charset="0"/>
              </a:rPr>
              <a:t>      &lt;</a:t>
            </a:r>
            <a:r>
              <a:rPr lang="en-US" b="0" dirty="0">
                <a:solidFill>
                  <a:srgbClr val="800000"/>
                </a:solidFill>
                <a:latin typeface="Menlo" charset="0"/>
              </a:rPr>
              <a:t>li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b="0" dirty="0">
                <a:solidFill>
                  <a:srgbClr val="FF0000"/>
                </a:solidFill>
                <a:latin typeface="Menlo" charset="0"/>
              </a:rPr>
              <a:t>v-for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="item </a:t>
            </a:r>
            <a:r>
              <a:rPr lang="en-US" b="0" dirty="0">
                <a:solidFill>
                  <a:srgbClr val="0000FF"/>
                </a:solidFill>
                <a:latin typeface="Menlo" charset="0"/>
              </a:rPr>
              <a:t>in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 items"</a:t>
            </a:r>
            <a:r>
              <a:rPr lang="en-US" b="0" dirty="0">
                <a:solidFill>
                  <a:srgbClr val="800000"/>
                </a:solidFill>
                <a:latin typeface="Menlo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{{item}}</a:t>
            </a:r>
            <a:r>
              <a:rPr lang="en-US" b="0" dirty="0">
                <a:solidFill>
                  <a:srgbClr val="800000"/>
                </a:solidFill>
                <a:latin typeface="Menlo" charset="0"/>
              </a:rPr>
              <a:t>&lt;/li&gt;</a:t>
            </a:r>
            <a:endParaRPr lang="en-US" b="0" dirty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0" dirty="0" smtClean="0">
                <a:solidFill>
                  <a:srgbClr val="800000"/>
                </a:solidFill>
                <a:latin typeface="Menlo" charset="0"/>
              </a:rPr>
              <a:t>   &lt;/</a:t>
            </a:r>
            <a:r>
              <a:rPr lang="en-US" b="0" dirty="0" err="1">
                <a:solidFill>
                  <a:srgbClr val="800000"/>
                </a:solidFill>
                <a:latin typeface="Menlo" charset="0"/>
              </a:rPr>
              <a:t>ul</a:t>
            </a:r>
            <a:r>
              <a:rPr lang="en-US" b="0" dirty="0">
                <a:solidFill>
                  <a:srgbClr val="800000"/>
                </a:solidFill>
                <a:latin typeface="Menlo" charset="0"/>
              </a:rPr>
              <a:t>&gt;</a:t>
            </a:r>
            <a:endParaRPr lang="en-US" b="0" dirty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0" dirty="0">
                <a:solidFill>
                  <a:srgbClr val="800000"/>
                </a:solidFill>
                <a:latin typeface="Menlo" charset="0"/>
              </a:rPr>
              <a:t>&lt;/div</a:t>
            </a:r>
            <a:r>
              <a:rPr lang="en-US" b="0" dirty="0" smtClean="0">
                <a:solidFill>
                  <a:srgbClr val="800000"/>
                </a:solidFill>
                <a:latin typeface="Menlo" charset="0"/>
              </a:rPr>
              <a:t>&gt;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b="0" dirty="0">
              <a:solidFill>
                <a:srgbClr val="8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0" dirty="0" err="1">
                <a:solidFill>
                  <a:srgbClr val="0000FF"/>
                </a:solidFill>
                <a:latin typeface="Menlo" charset="0"/>
              </a:rPr>
              <a:t>var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 app = </a:t>
            </a:r>
            <a:r>
              <a:rPr lang="en-US" b="0" dirty="0">
                <a:solidFill>
                  <a:srgbClr val="0000FF"/>
                </a:solidFill>
                <a:latin typeface="Menlo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Menlo" charset="0"/>
              </a:rPr>
              <a:t>Vue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({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0" dirty="0" smtClean="0">
                <a:solidFill>
                  <a:srgbClr val="000000"/>
                </a:solidFill>
                <a:latin typeface="Menlo" charset="0"/>
              </a:rPr>
              <a:t>   el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b="0" dirty="0">
                <a:solidFill>
                  <a:srgbClr val="A31515"/>
                </a:solidFill>
                <a:latin typeface="Menlo" charset="0"/>
              </a:rPr>
              <a:t>"#app</a:t>
            </a:r>
            <a:r>
              <a:rPr lang="en-US" b="0" dirty="0" smtClean="0">
                <a:solidFill>
                  <a:srgbClr val="A31515"/>
                </a:solidFill>
                <a:latin typeface="Menlo" charset="0"/>
              </a:rPr>
              <a:t>"</a:t>
            </a:r>
            <a:r>
              <a:rPr lang="en-US" b="0" dirty="0" smtClean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Menlo" charset="0"/>
              </a:rPr>
              <a:t>  data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: {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0" dirty="0" smtClean="0">
                <a:solidFill>
                  <a:srgbClr val="000000"/>
                </a:solidFill>
                <a:latin typeface="Menlo" charset="0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Menlo" charset="0"/>
              </a:rPr>
              <a:t>newItem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b="0" dirty="0">
                <a:solidFill>
                  <a:srgbClr val="A31515"/>
                </a:solidFill>
                <a:latin typeface="Menlo" charset="0"/>
              </a:rPr>
              <a:t>""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0" dirty="0" smtClean="0">
                <a:solidFill>
                  <a:srgbClr val="000000"/>
                </a:solidFill>
                <a:latin typeface="Menlo" charset="0"/>
              </a:rPr>
              <a:t>      items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: []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0" dirty="0" smtClean="0">
                <a:solidFill>
                  <a:srgbClr val="000000"/>
                </a:solidFill>
                <a:latin typeface="Menlo" charset="0"/>
              </a:rPr>
              <a:t>   },</a:t>
            </a:r>
            <a:endParaRPr lang="en-US" b="0" dirty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0" dirty="0" smtClean="0">
                <a:solidFill>
                  <a:srgbClr val="000000"/>
                </a:solidFill>
                <a:latin typeface="Menlo" charset="0"/>
              </a:rPr>
              <a:t>   methods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: {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0" dirty="0" smtClean="0">
                <a:solidFill>
                  <a:srgbClr val="000000"/>
                </a:solidFill>
                <a:latin typeface="Menlo" charset="0"/>
              </a:rPr>
              <a:t>      add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() {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0" dirty="0" smtClean="0">
                <a:solidFill>
                  <a:srgbClr val="0000FF"/>
                </a:solidFill>
                <a:latin typeface="Menlo" charset="0"/>
              </a:rPr>
              <a:t>         if</a:t>
            </a:r>
            <a:r>
              <a:rPr lang="en-US" b="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Menlo" charset="0"/>
              </a:rPr>
              <a:t>event.key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 == </a:t>
            </a:r>
            <a:r>
              <a:rPr lang="en-US" b="0" dirty="0">
                <a:solidFill>
                  <a:srgbClr val="A31515"/>
                </a:solidFill>
                <a:latin typeface="Menlo" charset="0"/>
              </a:rPr>
              <a:t>"Enter"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) {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0" dirty="0" smtClean="0">
                <a:solidFill>
                  <a:srgbClr val="0000FF"/>
                </a:solidFill>
                <a:latin typeface="Menlo" charset="0"/>
              </a:rPr>
              <a:t>            </a:t>
            </a:r>
            <a:r>
              <a:rPr lang="en-US" b="0" dirty="0" err="1" smtClean="0">
                <a:solidFill>
                  <a:srgbClr val="0000FF"/>
                </a:solidFill>
                <a:latin typeface="Menlo" charset="0"/>
              </a:rPr>
              <a:t>this</a:t>
            </a:r>
            <a:r>
              <a:rPr lang="en-US" b="0" dirty="0" err="1" smtClean="0">
                <a:solidFill>
                  <a:srgbClr val="000000"/>
                </a:solidFill>
                <a:latin typeface="Menlo" charset="0"/>
              </a:rPr>
              <a:t>.items.unshift</a:t>
            </a:r>
            <a:r>
              <a:rPr lang="en-US" b="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b="0" dirty="0" err="1" smtClean="0">
                <a:solidFill>
                  <a:srgbClr val="0000FF"/>
                </a:solidFill>
                <a:latin typeface="Menlo" charset="0"/>
              </a:rPr>
              <a:t>this</a:t>
            </a:r>
            <a:r>
              <a:rPr lang="en-US" b="0" dirty="0" err="1" smtClean="0">
                <a:solidFill>
                  <a:srgbClr val="000000"/>
                </a:solidFill>
                <a:latin typeface="Menlo" charset="0"/>
              </a:rPr>
              <a:t>.newItem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0" dirty="0" smtClean="0">
                <a:solidFill>
                  <a:srgbClr val="0000FF"/>
                </a:solidFill>
                <a:latin typeface="Menlo" charset="0"/>
              </a:rPr>
              <a:t>            </a:t>
            </a:r>
            <a:r>
              <a:rPr lang="en-US" b="0" dirty="0" err="1" smtClean="0">
                <a:solidFill>
                  <a:srgbClr val="0000FF"/>
                </a:solidFill>
                <a:latin typeface="Menlo" charset="0"/>
              </a:rPr>
              <a:t>this</a:t>
            </a:r>
            <a:r>
              <a:rPr lang="en-US" b="0" dirty="0" err="1" smtClean="0">
                <a:solidFill>
                  <a:srgbClr val="000000"/>
                </a:solidFill>
                <a:latin typeface="Menlo" charset="0"/>
              </a:rPr>
              <a:t>.newItem</a:t>
            </a:r>
            <a:r>
              <a:rPr lang="en-US" b="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= </a:t>
            </a:r>
            <a:r>
              <a:rPr lang="en-US" b="0" dirty="0">
                <a:solidFill>
                  <a:srgbClr val="A31515"/>
                </a:solidFill>
                <a:latin typeface="Menlo" charset="0"/>
              </a:rPr>
              <a:t>""</a:t>
            </a:r>
            <a:r>
              <a:rPr lang="en-US" b="0" dirty="0">
                <a:solidFill>
                  <a:srgbClr val="000000"/>
                </a:solidFill>
                <a:latin typeface="Menlo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0" dirty="0" smtClean="0">
                <a:solidFill>
                  <a:srgbClr val="000000"/>
                </a:solidFill>
                <a:latin typeface="Menlo" charset="0"/>
              </a:rPr>
              <a:t>         }</a:t>
            </a:r>
            <a:endParaRPr lang="en-US" b="0" dirty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0" dirty="0" smtClean="0">
                <a:solidFill>
                  <a:srgbClr val="000000"/>
                </a:solidFill>
                <a:latin typeface="Menlo" charset="0"/>
              </a:rPr>
              <a:t>      }</a:t>
            </a:r>
            <a:endParaRPr lang="en-US" b="0" dirty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0" dirty="0" smtClean="0">
                <a:solidFill>
                  <a:srgbClr val="000000"/>
                </a:solidFill>
                <a:latin typeface="Menlo" charset="0"/>
              </a:rPr>
              <a:t>   }</a:t>
            </a:r>
            <a:endParaRPr lang="en-US" b="0" dirty="0">
              <a:solidFill>
                <a:srgbClr val="000000"/>
              </a:solidFill>
              <a:latin typeface="Menlo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b="0" dirty="0" smtClean="0">
                <a:solidFill>
                  <a:srgbClr val="000000"/>
                </a:solidFill>
                <a:latin typeface="Menlo" charset="0"/>
              </a:rPr>
              <a:t>});</a:t>
            </a:r>
            <a:endParaRPr lang="en-US" b="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54884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5016" y="632779"/>
            <a:ext cx="11533187" cy="411162"/>
          </a:xfrm>
        </p:spPr>
        <p:txBody>
          <a:bodyPr/>
          <a:lstStyle/>
          <a:p>
            <a:r>
              <a:rPr lang="en-US" dirty="0" smtClean="0"/>
              <a:t>Building add-ins with </a:t>
            </a:r>
            <a:r>
              <a:rPr lang="en-US" dirty="0" err="1" smtClean="0"/>
              <a:t>VueJS</a:t>
            </a:r>
            <a:r>
              <a:rPr lang="en-US" dirty="0"/>
              <a:t> </a:t>
            </a:r>
            <a:r>
              <a:rPr lang="mr-IN" dirty="0" smtClean="0"/>
              <a:t>–</a:t>
            </a:r>
            <a:r>
              <a:rPr lang="en-US" dirty="0" smtClean="0"/>
              <a:t> Project Setup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987997"/>
          </a:xfrm>
        </p:spPr>
        <p:txBody>
          <a:bodyPr/>
          <a:lstStyle/>
          <a:p>
            <a:r>
              <a:rPr lang="en-US" dirty="0" smtClean="0"/>
              <a:t>New Projects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/>
              <a:t>Use the Office Yeoman generator to provision a new Office add-in project using the </a:t>
            </a:r>
            <a:r>
              <a:rPr lang="en-US" dirty="0" smtClean="0"/>
              <a:t>JQuery template option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Add dependencies for </a:t>
            </a:r>
            <a:r>
              <a:rPr lang="en-US" dirty="0" err="1" smtClean="0"/>
              <a:t>vue</a:t>
            </a:r>
            <a:r>
              <a:rPr lang="en-US" dirty="0" smtClean="0"/>
              <a:t>, </a:t>
            </a:r>
            <a:r>
              <a:rPr lang="en-US" dirty="0" err="1" smtClean="0"/>
              <a:t>vue</a:t>
            </a:r>
            <a:r>
              <a:rPr lang="en-US" dirty="0" smtClean="0"/>
              <a:t>-class-component, </a:t>
            </a:r>
            <a:r>
              <a:rPr lang="en-US" dirty="0" err="1" smtClean="0"/>
              <a:t>vue</a:t>
            </a:r>
            <a:r>
              <a:rPr lang="en-US" dirty="0" smtClean="0"/>
              <a:t>-loader, </a:t>
            </a:r>
            <a:r>
              <a:rPr lang="en-US" dirty="0" err="1" smtClean="0"/>
              <a:t>vue</a:t>
            </a:r>
            <a:r>
              <a:rPr lang="en-US" dirty="0" smtClean="0"/>
              <a:t>-template-compiler, and </a:t>
            </a:r>
            <a:r>
              <a:rPr lang="en-US" dirty="0" err="1" smtClean="0"/>
              <a:t>ts</a:t>
            </a:r>
            <a:r>
              <a:rPr lang="en-US" dirty="0" smtClean="0"/>
              <a:t>-loader via </a:t>
            </a:r>
            <a:r>
              <a:rPr lang="en-US" dirty="0" err="1" smtClean="0"/>
              <a:t>package.json</a:t>
            </a:r>
            <a:r>
              <a:rPr lang="en-US" dirty="0" smtClean="0"/>
              <a:t> and </a:t>
            </a:r>
            <a:r>
              <a:rPr lang="en-US" dirty="0" err="1" smtClean="0"/>
              <a:t>npm</a:t>
            </a:r>
            <a:endParaRPr lang="en-US" dirty="0" smtClean="0"/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Configure </a:t>
            </a:r>
            <a:r>
              <a:rPr lang="en-US" dirty="0" err="1" smtClean="0"/>
              <a:t>TypeScript</a:t>
            </a:r>
            <a:r>
              <a:rPr lang="en-US" dirty="0" smtClean="0"/>
              <a:t> to support </a:t>
            </a:r>
            <a:r>
              <a:rPr lang="en-US" dirty="0"/>
              <a:t>multiple modules and </a:t>
            </a:r>
            <a:r>
              <a:rPr lang="en-US" dirty="0" err="1"/>
              <a:t>allowSyntheticDefaultImports</a:t>
            </a:r>
            <a:endParaRPr lang="en-US" dirty="0" smtClean="0"/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Configure </a:t>
            </a:r>
            <a:r>
              <a:rPr lang="en-US" dirty="0" err="1" smtClean="0"/>
              <a:t>webpack</a:t>
            </a:r>
            <a:r>
              <a:rPr lang="en-US" dirty="0" smtClean="0"/>
              <a:t> (</a:t>
            </a:r>
            <a:r>
              <a:rPr lang="en-US" dirty="0" err="1" smtClean="0"/>
              <a:t>webpack.config.js</a:t>
            </a:r>
            <a:r>
              <a:rPr lang="en-US" dirty="0" smtClean="0"/>
              <a:t> and </a:t>
            </a:r>
            <a:r>
              <a:rPr lang="en-US" dirty="0" err="1" smtClean="0"/>
              <a:t>package.json</a:t>
            </a:r>
            <a:r>
              <a:rPr lang="en-US" dirty="0" smtClean="0"/>
              <a:t> scripts)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Add </a:t>
            </a:r>
            <a:r>
              <a:rPr lang="en-US" dirty="0" err="1" smtClean="0"/>
              <a:t>TypeScript</a:t>
            </a:r>
            <a:r>
              <a:rPr lang="en-US" dirty="0" smtClean="0"/>
              <a:t> definition to map .</a:t>
            </a:r>
            <a:r>
              <a:rPr lang="en-US" dirty="0" err="1" smtClean="0"/>
              <a:t>vue</a:t>
            </a:r>
            <a:r>
              <a:rPr lang="en-US" dirty="0" smtClean="0"/>
              <a:t> files as </a:t>
            </a:r>
            <a:r>
              <a:rPr lang="en-US" dirty="0" err="1" smtClean="0"/>
              <a:t>TypeScript</a:t>
            </a:r>
            <a:endParaRPr lang="en-US" dirty="0" smtClean="0"/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Change app script reference to leverage the </a:t>
            </a:r>
            <a:r>
              <a:rPr lang="en-US" dirty="0" err="1" smtClean="0"/>
              <a:t>webpack</a:t>
            </a:r>
            <a:r>
              <a:rPr lang="en-US" dirty="0" smtClean="0"/>
              <a:t> bundle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Update the </a:t>
            </a:r>
            <a:r>
              <a:rPr lang="en-US" dirty="0" err="1" smtClean="0"/>
              <a:t>Office.initialize</a:t>
            </a:r>
            <a:r>
              <a:rPr lang="en-US" dirty="0" smtClean="0"/>
              <a:t> call in </a:t>
            </a:r>
            <a:r>
              <a:rPr lang="en-US" dirty="0" err="1" smtClean="0"/>
              <a:t>app.ts</a:t>
            </a:r>
            <a:r>
              <a:rPr lang="en-US" dirty="0" smtClean="0"/>
              <a:t> to bootstrap the </a:t>
            </a:r>
            <a:r>
              <a:rPr lang="en-US" dirty="0" err="1" smtClean="0"/>
              <a:t>Vue</a:t>
            </a:r>
            <a:r>
              <a:rPr lang="en-US" dirty="0" smtClean="0"/>
              <a:t> object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2398092"/>
          </a:xfrm>
        </p:spPr>
        <p:txBody>
          <a:bodyPr/>
          <a:lstStyle/>
          <a:p>
            <a:r>
              <a:rPr lang="en-US" dirty="0" smtClean="0"/>
              <a:t>Existing Projects (or new project via </a:t>
            </a:r>
            <a:r>
              <a:rPr lang="en-US" dirty="0" err="1" smtClean="0"/>
              <a:t>Vue</a:t>
            </a:r>
            <a:r>
              <a:rPr lang="en-US" dirty="0" smtClean="0"/>
              <a:t> CLI)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Run the Office Yeoman generator to provision the add-in manifest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/>
              <a:t>Add dependencies to </a:t>
            </a:r>
            <a:r>
              <a:rPr lang="en-US" dirty="0" err="1"/>
              <a:t>Office.js</a:t>
            </a:r>
            <a:r>
              <a:rPr lang="en-US" dirty="0"/>
              <a:t> and the Office UI Fabric </a:t>
            </a:r>
            <a:r>
              <a:rPr lang="en-US" dirty="0" smtClean="0"/>
              <a:t>via </a:t>
            </a:r>
            <a:r>
              <a:rPr lang="en-US" dirty="0" err="1" smtClean="0"/>
              <a:t>package.json</a:t>
            </a:r>
            <a:r>
              <a:rPr lang="en-US" dirty="0" smtClean="0"/>
              <a:t> and </a:t>
            </a:r>
            <a:r>
              <a:rPr lang="en-US" dirty="0" err="1" smtClean="0"/>
              <a:t>npm</a:t>
            </a:r>
            <a:endParaRPr lang="en-US" dirty="0" smtClean="0"/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Convert the application to run with SSL (varies by project)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Update the app entry point to bootstrap </a:t>
            </a:r>
            <a:r>
              <a:rPr lang="en-US" dirty="0" err="1" smtClean="0"/>
              <a:t>Vue</a:t>
            </a:r>
            <a:r>
              <a:rPr lang="en-US" dirty="0" smtClean="0"/>
              <a:t> to the UI inside </a:t>
            </a:r>
            <a:r>
              <a:rPr lang="en-US" dirty="0" err="1" smtClean="0"/>
              <a:t>Office.initialize</a:t>
            </a:r>
            <a:endParaRPr lang="en-US" dirty="0" smtClean="0"/>
          </a:p>
          <a:p>
            <a:pPr marL="285750" lvl="1" indent="-285750">
              <a:buFont typeface="Arial" charset="0"/>
              <a:buChar char="•"/>
            </a:pPr>
            <a:r>
              <a:rPr lang="en-US" dirty="0"/>
              <a:t>Add </a:t>
            </a:r>
            <a:r>
              <a:rPr lang="en-US" dirty="0" err="1"/>
              <a:t>office.js</a:t>
            </a:r>
            <a:r>
              <a:rPr lang="en-US" dirty="0"/>
              <a:t> and Office UI Fabric references to </a:t>
            </a:r>
            <a:r>
              <a:rPr lang="en-US" dirty="0" smtClean="0"/>
              <a:t>the markup page(s) (or </a:t>
            </a:r>
            <a:r>
              <a:rPr lang="en-US" dirty="0"/>
              <a:t>make modifications to include them in the </a:t>
            </a:r>
            <a:r>
              <a:rPr lang="en-US" dirty="0" err="1"/>
              <a:t>webpack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2442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Office.initialize</a:t>
            </a:r>
            <a:r>
              <a:rPr lang="en-US" dirty="0" smtClean="0"/>
              <a:t> and </a:t>
            </a:r>
            <a:r>
              <a:rPr lang="en-US" dirty="0" err="1" smtClean="0"/>
              <a:t>VueJS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0" y="1196789"/>
            <a:ext cx="12436475" cy="579773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Menlo" charset="0"/>
              </a:rPr>
              <a:t>// Bootstrap root component in </a:t>
            </a:r>
            <a:r>
              <a:rPr lang="en-US" sz="3200" dirty="0" err="1" smtClean="0">
                <a:solidFill>
                  <a:srgbClr val="008000"/>
                </a:solidFill>
                <a:latin typeface="Menlo" charset="0"/>
              </a:rPr>
              <a:t>Office.initialize</a:t>
            </a:r>
            <a:endParaRPr lang="en-US" sz="32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Office.initialize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= (reason) </a:t>
            </a:r>
            <a:r>
              <a:rPr lang="en-US" sz="3200" dirty="0">
                <a:solidFill>
                  <a:srgbClr val="0000FF"/>
                </a:solidFill>
                <a:latin typeface="Menlo" charset="0"/>
              </a:rPr>
              <a:t>=&gt;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{ </a:t>
            </a:r>
          </a:p>
          <a:p>
            <a:r>
              <a:rPr lang="en-US" sz="3200" dirty="0" smtClean="0">
                <a:solidFill>
                  <a:srgbClr val="0000FF"/>
                </a:solidFill>
                <a:latin typeface="Menlo" charset="0"/>
              </a:rPr>
              <a:t>	</a:t>
            </a:r>
            <a:r>
              <a:rPr lang="en-US" sz="3200" dirty="0" err="1" smtClean="0">
                <a:solidFill>
                  <a:srgbClr val="0000FF"/>
                </a:solidFill>
                <a:latin typeface="Menlo" charset="0"/>
              </a:rPr>
              <a:t>var</a:t>
            </a:r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app = </a:t>
            </a:r>
            <a:r>
              <a:rPr lang="en-US" sz="3200" dirty="0">
                <a:solidFill>
                  <a:srgbClr val="0000FF"/>
                </a:solidFill>
                <a:latin typeface="Menlo" charset="0"/>
              </a:rPr>
              <a:t>new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enlo" charset="0"/>
              </a:rPr>
              <a:t>Vue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({ 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		el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3200" dirty="0">
                <a:solidFill>
                  <a:srgbClr val="A31515"/>
                </a:solidFill>
                <a:latin typeface="Menlo" charset="0"/>
              </a:rPr>
              <a:t>"#app"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		render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: h </a:t>
            </a:r>
            <a:r>
              <a:rPr lang="en-US" sz="3200" dirty="0">
                <a:solidFill>
                  <a:srgbClr val="0000FF"/>
                </a:solidFill>
                <a:latin typeface="Menlo" charset="0"/>
              </a:rPr>
              <a:t>=&gt;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 h(root, { }),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		components</a:t>
            </a:r>
            <a:r>
              <a:rPr lang="en-US" sz="3200" dirty="0">
                <a:solidFill>
                  <a:srgbClr val="000000"/>
                </a:solidFill>
                <a:latin typeface="Menlo" charset="0"/>
              </a:rPr>
              <a:t>: { root }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Menlo" charset="0"/>
              </a:rPr>
              <a:t>	});</a:t>
            </a:r>
            <a:endParaRPr lang="en-US" sz="32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Menlo" charset="0"/>
              </a:rPr>
              <a:t>};</a:t>
            </a:r>
            <a:endParaRPr lang="en-US" sz="3200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9243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add-ins with </a:t>
            </a:r>
            <a:r>
              <a:rPr lang="en-US" dirty="0" err="1" smtClean="0"/>
              <a:t>VueJS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Office UI Fabric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3334246"/>
          </a:xfrm>
        </p:spPr>
        <p:txBody>
          <a:bodyPr/>
          <a:lstStyle/>
          <a:p>
            <a:r>
              <a:rPr lang="en-US" dirty="0" smtClean="0"/>
              <a:t>Office UI Fabric React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Includes 40+ robust and up-to-date </a:t>
            </a:r>
            <a:r>
              <a:rPr lang="en-US" dirty="0"/>
              <a:t>components built with the React framework</a:t>
            </a:r>
            <a:endParaRPr lang="en-US" dirty="0" smtClean="0"/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Can be integrated into a </a:t>
            </a:r>
            <a:r>
              <a:rPr lang="en-US" dirty="0" err="1" smtClean="0"/>
              <a:t>Vue</a:t>
            </a:r>
            <a:r>
              <a:rPr lang="en-US" dirty="0" smtClean="0"/>
              <a:t> project, but requires hybrid </a:t>
            </a:r>
            <a:r>
              <a:rPr lang="en-US" dirty="0" err="1" smtClean="0"/>
              <a:t>Vue</a:t>
            </a:r>
            <a:r>
              <a:rPr lang="en-US" dirty="0" smtClean="0"/>
              <a:t>/React setup and some script might conflict with </a:t>
            </a:r>
            <a:r>
              <a:rPr lang="en-US" dirty="0" err="1" smtClean="0"/>
              <a:t>Vue’s</a:t>
            </a:r>
            <a:r>
              <a:rPr lang="en-US" dirty="0" smtClean="0"/>
              <a:t> virtual DOM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Best to build components with the Office UI Fabric Core or wrap React components in </a:t>
            </a:r>
            <a:r>
              <a:rPr lang="en-US" dirty="0" err="1" smtClean="0"/>
              <a:t>Vue</a:t>
            </a:r>
            <a:r>
              <a:rPr lang="en-US" dirty="0" smtClean="0"/>
              <a:t> components</a:t>
            </a:r>
            <a:endParaRPr lang="en-US" dirty="0"/>
          </a:p>
          <a:p>
            <a:r>
              <a:rPr lang="en-US" dirty="0"/>
              <a:t>Office UI Fabric Core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/>
              <a:t>Includes styles, icons, typography, brand icons, colors, grids, and more.</a:t>
            </a:r>
          </a:p>
          <a:p>
            <a:pPr lvl="1"/>
            <a:endParaRPr lang="en-US" dirty="0" smtClean="0"/>
          </a:p>
          <a:p>
            <a:pPr marL="285750" lvl="1" indent="-285750">
              <a:buFont typeface="Arial" charset="0"/>
              <a:buChar char="•"/>
            </a:pPr>
            <a:endParaRPr lang="en-US" dirty="0" smtClean="0"/>
          </a:p>
          <a:p>
            <a:pPr marL="285750" lvl="1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426" y="2005456"/>
            <a:ext cx="5288899" cy="374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54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Side-loading and </a:t>
            </a:r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3757439"/>
          </a:xfrm>
        </p:spPr>
        <p:txBody>
          <a:bodyPr/>
          <a:lstStyle/>
          <a:p>
            <a:r>
              <a:rPr lang="en-US" dirty="0" smtClean="0"/>
              <a:t>Side-loading (All environments)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Start the web host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Ensure your browser will accept the SSL certificate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Create a new Office Online document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Upload the manifest through the insert Office add-in dialog</a:t>
            </a:r>
          </a:p>
          <a:p>
            <a:pPr marL="285750" lvl="1" indent="-28575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Side-loading </a:t>
            </a:r>
            <a:r>
              <a:rPr lang="en-US" dirty="0" smtClean="0"/>
              <a:t>(Win32 Office Client)</a:t>
            </a:r>
            <a:endParaRPr lang="en-US" dirty="0"/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Create a local share in the file system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Copy your manifest file to this local share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Open the Win32 Office client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Add the local share to </a:t>
            </a:r>
            <a:r>
              <a:rPr lang="en-US" dirty="0"/>
              <a:t>the Trusted Add-in Catalogs in the Trust </a:t>
            </a:r>
            <a:r>
              <a:rPr lang="en-US" dirty="0" smtClean="0"/>
              <a:t>Center &gt; </a:t>
            </a:r>
            <a:r>
              <a:rPr lang="en-US" dirty="0"/>
              <a:t>Trust Center </a:t>
            </a:r>
            <a:r>
              <a:rPr lang="en-US" dirty="0" smtClean="0"/>
              <a:t>Settings menu</a:t>
            </a:r>
            <a:endParaRPr lang="en-US" dirty="0"/>
          </a:p>
          <a:p>
            <a:pPr marL="285750" lvl="1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2051844"/>
          </a:xfrm>
        </p:spPr>
        <p:txBody>
          <a:bodyPr/>
          <a:lstStyle/>
          <a:p>
            <a:r>
              <a:rPr lang="en-US" dirty="0" smtClean="0"/>
              <a:t>Debugging in Office Online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Leverage the browser developer tools (F12) for debugging</a:t>
            </a:r>
          </a:p>
          <a:p>
            <a:pPr marL="285750" lvl="1" indent="-28575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Debugging in </a:t>
            </a:r>
            <a:r>
              <a:rPr lang="en-US" dirty="0" smtClean="0"/>
              <a:t>Win32 Office from Visual Studio</a:t>
            </a:r>
            <a:endParaRPr lang="en-US" dirty="0"/>
          </a:p>
          <a:p>
            <a:pPr marL="285750" lvl="1" indent="-285750">
              <a:buFont typeface="Arial" charset="0"/>
              <a:buChar char="•"/>
            </a:pPr>
            <a:r>
              <a:rPr lang="en-US" dirty="0" smtClean="0"/>
              <a:t>Open the menu in the </a:t>
            </a:r>
            <a:r>
              <a:rPr lang="en-US" dirty="0"/>
              <a:t>top right corner of the task </a:t>
            </a:r>
            <a:r>
              <a:rPr lang="en-US" dirty="0" smtClean="0"/>
              <a:t>pane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/>
              <a:t>Select Attach </a:t>
            </a:r>
            <a:r>
              <a:rPr lang="en-US" dirty="0" smtClean="0"/>
              <a:t>Debugger to launch </a:t>
            </a:r>
            <a:r>
              <a:rPr lang="en-US" dirty="0"/>
              <a:t>the Visual Studio Just-in-Time Debugger</a:t>
            </a:r>
            <a:endParaRPr lang="en-US" dirty="0"/>
          </a:p>
          <a:p>
            <a:pPr marL="285750" lvl="1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630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3-50088_Microsoft_Inspire_Template">
  <a:themeElements>
    <a:clrScheme name="Microsoft Inspire">
      <a:dk1>
        <a:srgbClr val="353535"/>
      </a:dk1>
      <a:lt1>
        <a:srgbClr val="FFFFFF"/>
      </a:lt1>
      <a:dk2>
        <a:srgbClr val="5C2D91"/>
      </a:dk2>
      <a:lt2>
        <a:srgbClr val="E6E6E6"/>
      </a:lt2>
      <a:accent1>
        <a:srgbClr val="5C2D91"/>
      </a:accent1>
      <a:accent2>
        <a:srgbClr val="00188F"/>
      </a:accent2>
      <a:accent3>
        <a:srgbClr val="737373"/>
      </a:accent3>
      <a:accent4>
        <a:srgbClr val="002050"/>
      </a:accent4>
      <a:accent5>
        <a:srgbClr val="0078D7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B3672EDA-28A5-467A-AF31-46C663C07C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2069</Words>
  <Application>Microsoft Macintosh PowerPoint</Application>
  <PresentationFormat>Custom</PresentationFormat>
  <Paragraphs>191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Consolas</vt:lpstr>
      <vt:lpstr>Mangal</vt:lpstr>
      <vt:lpstr>Menlo</vt:lpstr>
      <vt:lpstr>Segoe UI</vt:lpstr>
      <vt:lpstr>Segoe UI Light</vt:lpstr>
      <vt:lpstr>Segoe UI Semibold</vt:lpstr>
      <vt:lpstr>Segoe UI Semilight</vt:lpstr>
      <vt:lpstr>Wingdings</vt:lpstr>
      <vt:lpstr>Arial</vt:lpstr>
      <vt:lpstr>Office 365 PPT Template - 2017</vt:lpstr>
      <vt:lpstr>3-50088_Microsoft_Inspire_Template</vt:lpstr>
      <vt:lpstr>Build an Office add-in using modern JavaScript tools and techniques</vt:lpstr>
      <vt:lpstr>Build an Office Add-in using VueJS</vt:lpstr>
      <vt:lpstr>Build an Office Add-in using VueJS</vt:lpstr>
      <vt:lpstr>VueJS 101</vt:lpstr>
      <vt:lpstr>VueJS 101 - Sample</vt:lpstr>
      <vt:lpstr>Building add-ins with VueJS – Project Setup</vt:lpstr>
      <vt:lpstr>Office.initialize and VueJS</vt:lpstr>
      <vt:lpstr>Building add-ins with VueJS – Office UI Fabric</vt:lpstr>
      <vt:lpstr>Side-loading and debugging</vt:lpstr>
      <vt:lpstr>Demo</vt:lpstr>
      <vt:lpstr>Summary</vt:lpstr>
      <vt:lpstr>Reading Further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2017-08-17T13:41:45Z</dcterms:created>
  <dcterms:modified xsi:type="dcterms:W3CDTF">2017-10-05T00:44:56Z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kirke@microsoft.com</vt:lpwstr>
  </property>
  <property fmtid="{D5CDD505-2E9C-101B-9397-08002B2CF9AE}" pid="6" name="MSIP_Label_f42aa342-8706-4288-bd11-ebb85995028c_SetDate">
    <vt:lpwstr>2017-08-17T08:41:54.6535616-05:00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